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95" r:id="rId4"/>
    <p:sldId id="257" r:id="rId5"/>
    <p:sldId id="258" r:id="rId6"/>
    <p:sldId id="260" r:id="rId7"/>
    <p:sldId id="259" r:id="rId8"/>
    <p:sldId id="261" r:id="rId9"/>
    <p:sldId id="262" r:id="rId10"/>
    <p:sldId id="284" r:id="rId11"/>
    <p:sldId id="267" r:id="rId12"/>
    <p:sldId id="268" r:id="rId13"/>
    <p:sldId id="269" r:id="rId14"/>
    <p:sldId id="275" r:id="rId15"/>
    <p:sldId id="264" r:id="rId16"/>
    <p:sldId id="279" r:id="rId17"/>
    <p:sldId id="265" r:id="rId18"/>
    <p:sldId id="276" r:id="rId19"/>
    <p:sldId id="277" r:id="rId20"/>
    <p:sldId id="293" r:id="rId21"/>
    <p:sldId id="29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753"/>
  </p:normalViewPr>
  <p:slideViewPr>
    <p:cSldViewPr snapToGrid="0" snapToObjects="1">
      <p:cViewPr>
        <p:scale>
          <a:sx n="87" d="100"/>
          <a:sy n="87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CE081-C122-7C4C-BF8D-499AE278AE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5F48-C58F-6946-A573-B085B626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1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0067aab6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0067aab6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0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92D0-2D9A-7743-8B73-34BB53017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4851B-F02D-C240-8D8B-7F5109C73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D42B-6900-5946-8294-C53C2E83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4CA43-7451-4C4F-A729-5E0E412F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D31D-5817-E441-A0B6-623ED956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F33-4A68-C34E-B995-CB3E25E2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21DEE-BA3B-504E-9575-CDEC8A6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ABF5-311C-D244-A4A2-13E34F7C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59-B3FB-334B-A444-20F1A005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A986-6077-944F-9598-BDE09ED9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4FAE0-23A0-7F48-84E2-0E1D2A635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A0090-D29E-4343-956B-A1FD4A29C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D75B-83AF-2140-AA69-FF9B906B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690F-2706-9C4E-ABDD-2DD997B7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1460-D311-8D45-B2A9-1DAF3345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2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614100" y="1378367"/>
            <a:ext cx="10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7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35726-FE6F-DC4E-9A9E-84223C7DB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024" y="264858"/>
            <a:ext cx="576869" cy="4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5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78" y="161926"/>
            <a:ext cx="9780722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39BDC6-4452-B54F-91B8-D7828D731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40873" cy="92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8BE9C-BDF9-E84D-85B9-1832D700E8D4}"/>
              </a:ext>
            </a:extLst>
          </p:cNvPr>
          <p:cNvSpPr txBox="1"/>
          <p:nvPr userDrawn="1"/>
        </p:nvSpPr>
        <p:spPr>
          <a:xfrm>
            <a:off x="-21627" y="-55092"/>
            <a:ext cx="146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real fast</a:t>
            </a:r>
          </a:p>
        </p:txBody>
      </p:sp>
    </p:spTree>
    <p:extLst>
      <p:ext uri="{BB962C8B-B14F-4D97-AF65-F5344CB8AC3E}">
        <p14:creationId xmlns:p14="http://schemas.microsoft.com/office/powerpoint/2010/main" val="367663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74A3-8B4A-E84D-B3F8-505E3A4C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392"/>
            <a:ext cx="10515600" cy="66548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8647-BC2F-6E43-A058-B0D1E449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7638"/>
            <a:ext cx="5181600" cy="5019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D7B5-9CB2-B44E-8492-F2AAEC95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7638"/>
            <a:ext cx="5181600" cy="5019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D9AF-0EE9-BF4A-B4ED-F6C92F1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B093-F3D2-2B41-9A74-A3B51500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1F93F-A764-BC4A-B834-D69D2AC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06DD9D-8679-D64A-A3AD-927E6CBE645D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9A81C8-76D2-BF4A-991D-996D707C46C3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FEB7F2-6A79-114A-B18A-DD79EE212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024" y="264858"/>
            <a:ext cx="576869" cy="4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E720-7C15-1146-BD63-B957BF0E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28E9-9289-494C-8E7F-9154D89D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62F8-9E37-3041-B38D-EFBFF73A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BA7AC-EFC0-F441-A363-E24B80B5E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A2C04-0996-4443-9FCE-4F130EDC1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B190A-C50D-134F-BAD4-78A7802A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C03E-F715-494F-A6F2-52842FE1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9D6BF-51D7-B94F-9982-FC81D320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322C-2A95-0344-B27E-7426A85B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7E120-B717-2E4C-A464-AE13C76E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D1C6-EA9A-AA4B-9188-C1CE1EB3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DF7E-8DA4-AB47-BC07-66BF266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7F8A-7E3F-0443-AAD2-38CCF6DE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1E1FD-0E4F-9543-8486-87260090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3C6A7-A033-5742-B7B8-430421B1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685D-8312-2F4F-B4E6-23FA303B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738D-4EF0-474A-A0D8-E9342E0F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9E50-B9AC-0140-9ACD-193BB1E4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17C59-B052-974D-BD9F-573E11DE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78C2D-AE95-4B4B-A88F-EA5033D9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CDF7-7C45-C74F-9928-56B8861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50F-8E8C-6347-B3FB-04F3B104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1CCB0-7FE2-C048-8D9E-C990CD6C3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F704F-59CC-9443-ACED-5FD7C95F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BC564-E177-0548-AEDC-2E2AE582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1CFD-15DA-C546-AA29-12A2F71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269B-CBB9-A242-8FE5-E335B2C0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20D5D-8A3A-BD49-A08D-F595E3ED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3FAD2-A80D-354B-8EB1-479C5F75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7DCFD-FE17-9D41-8B24-1A5E8FE39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933D-4928-FB44-9A3E-6F4FC83E3E5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E42F-E4CA-C640-A485-C1C9D7E7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5BE16-49DB-2946-8C04-106FD899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oogle.github.io/styleguide/Rguide.x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students.html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designmag.com/top-13-most-absurd-programming-language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B9B092-4E5E-D648-B3B1-2CAB720CD2C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A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1E9B3-117A-1249-96AB-130D9C682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6131" y="1567102"/>
            <a:ext cx="5962650" cy="1087437"/>
          </a:xfrm>
        </p:spPr>
        <p:txBody>
          <a:bodyPr/>
          <a:lstStyle/>
          <a:p>
            <a:r>
              <a:rPr lang="en-US" dirty="0"/>
              <a:t>         </a:t>
            </a:r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26531-1AC5-1244-A7B8-0C5F591D9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131" y="2576754"/>
            <a:ext cx="5962650" cy="42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Huitian Diao (Yolanda)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36944-A678-B34D-A8D0-116E115E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65" y="905169"/>
            <a:ext cx="2076221" cy="1602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B7C4E-546F-034F-88A7-89315BAB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364" y="2899870"/>
            <a:ext cx="6478163" cy="2451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1D6DC-9B28-9F46-BD4D-CB4F91C07B10}"/>
              </a:ext>
            </a:extLst>
          </p:cNvPr>
          <p:cNvSpPr txBox="1"/>
          <p:nvPr/>
        </p:nvSpPr>
        <p:spPr>
          <a:xfrm>
            <a:off x="4351279" y="5646899"/>
            <a:ext cx="3672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References: 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Quick-R by </a:t>
            </a:r>
            <a:r>
              <a:rPr lang="en-US" dirty="0" err="1">
                <a:solidFill>
                  <a:schemeClr val="accent3"/>
                </a:solidFill>
              </a:rPr>
              <a:t>DataCamp</a:t>
            </a:r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 for Beginners by Emmanuel Paradis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AFA9C-4200-F046-8AF4-CF1E961A1180}"/>
              </a:ext>
            </a:extLst>
          </p:cNvPr>
          <p:cNvSpPr/>
          <p:nvPr/>
        </p:nvSpPr>
        <p:spPr>
          <a:xfrm>
            <a:off x="5955427" y="3162207"/>
            <a:ext cx="3938954" cy="1817923"/>
          </a:xfrm>
          <a:prstGeom prst="rect">
            <a:avLst/>
          </a:prstGeom>
          <a:solidFill>
            <a:srgbClr val="2A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F2717-DB52-8246-92E6-A7ADF76B80A6}"/>
              </a:ext>
            </a:extLst>
          </p:cNvPr>
          <p:cNvSpPr txBox="1"/>
          <p:nvPr/>
        </p:nvSpPr>
        <p:spPr>
          <a:xfrm>
            <a:off x="5385281" y="3985242"/>
            <a:ext cx="3355737" cy="1138773"/>
          </a:xfrm>
          <a:prstGeom prst="rect">
            <a:avLst/>
          </a:prstGeom>
          <a:solidFill>
            <a:srgbClr val="2A1C1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”You think, therefore you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.”</a:t>
            </a:r>
          </a:p>
          <a:p>
            <a:pPr algn="r"/>
            <a:endParaRPr lang="en-US" sz="2000" dirty="0">
              <a:solidFill>
                <a:schemeClr val="bg1"/>
              </a:solidFill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- René Descartes</a:t>
            </a:r>
          </a:p>
        </p:txBody>
      </p:sp>
    </p:spTree>
    <p:extLst>
      <p:ext uri="{BB962C8B-B14F-4D97-AF65-F5344CB8AC3E}">
        <p14:creationId xmlns:p14="http://schemas.microsoft.com/office/powerpoint/2010/main" val="27971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AC7-D62F-5841-9F01-97E09DCE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68AB-2ED5-7A40-8C4E-77200EB2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4948238" cy="5081941"/>
          </a:xfrm>
        </p:spPr>
        <p:txBody>
          <a:bodyPr/>
          <a:lstStyle/>
          <a:p>
            <a:r>
              <a:rPr lang="en-US" b="1" dirty="0"/>
              <a:t>R basic syntax</a:t>
            </a:r>
          </a:p>
          <a:p>
            <a:endParaRPr lang="en-US" dirty="0"/>
          </a:p>
          <a:p>
            <a:r>
              <a:rPr lang="en-US" b="1" dirty="0"/>
              <a:t>Object</a:t>
            </a:r>
          </a:p>
          <a:p>
            <a:pPr lvl="1"/>
            <a:r>
              <a:rPr lang="en-US" dirty="0"/>
              <a:t>Data types</a:t>
            </a:r>
          </a:p>
          <a:p>
            <a:pPr lvl="2"/>
            <a:r>
              <a:rPr lang="en-US" dirty="0"/>
              <a:t>Vectors</a:t>
            </a:r>
          </a:p>
          <a:p>
            <a:pPr lvl="2"/>
            <a:r>
              <a:rPr lang="en-US" dirty="0"/>
              <a:t>Matrices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Data frames</a:t>
            </a:r>
          </a:p>
          <a:p>
            <a:pPr lvl="2"/>
            <a:r>
              <a:rPr lang="en-US" dirty="0"/>
              <a:t>Lists</a:t>
            </a:r>
          </a:p>
          <a:p>
            <a:pPr lvl="2"/>
            <a:r>
              <a:rPr lang="en-US" dirty="0"/>
              <a:t>Factors</a:t>
            </a:r>
          </a:p>
          <a:p>
            <a:pPr lvl="2"/>
            <a:r>
              <a:rPr lang="en-US" dirty="0"/>
              <a:t>Data type conversions</a:t>
            </a:r>
          </a:p>
          <a:p>
            <a:pPr lvl="1"/>
            <a:r>
              <a:rPr lang="en-US" dirty="0"/>
              <a:t>Basic function for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0B5C8-80CE-DF4C-AB78-3AC98768C7B3}"/>
              </a:ext>
            </a:extLst>
          </p:cNvPr>
          <p:cNvSpPr txBox="1">
            <a:spLocks/>
          </p:cNvSpPr>
          <p:nvPr/>
        </p:nvSpPr>
        <p:spPr>
          <a:xfrm>
            <a:off x="5965732" y="2060222"/>
            <a:ext cx="4948238" cy="3697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Basic data operations</a:t>
            </a:r>
          </a:p>
          <a:p>
            <a:pPr lvl="1"/>
            <a:r>
              <a:rPr lang="en-US" dirty="0"/>
              <a:t>Arithmetic operators</a:t>
            </a:r>
          </a:p>
          <a:p>
            <a:pPr lvl="1"/>
            <a:r>
              <a:rPr lang="en-US" dirty="0"/>
              <a:t>Logical operators</a:t>
            </a:r>
          </a:p>
          <a:p>
            <a:pPr lvl="1"/>
            <a:r>
              <a:rPr lang="en-US" dirty="0"/>
              <a:t>Common math built-in functions</a:t>
            </a:r>
          </a:p>
          <a:p>
            <a:pPr lvl="1"/>
            <a:r>
              <a:rPr lang="en-US" dirty="0"/>
              <a:t>Control structure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7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72B-7F49-A94A-A2F3-7D2FC4E0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basic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CAE0-13B4-0B4F-889D-A3E31BA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833" y="5284804"/>
            <a:ext cx="2935147" cy="3633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>
                <a:hlinkClick r:id="rId2"/>
              </a:rPr>
              <a:t>R style guide by Google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0589-88B7-F44A-A2FE-1EA7FAB4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833" y="1565291"/>
            <a:ext cx="2967967" cy="371951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A21811-DFC3-7B48-A61B-FAEC6232C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0546"/>
              </p:ext>
            </p:extLst>
          </p:nvPr>
        </p:nvGraphicFramePr>
        <p:xfrm>
          <a:off x="699388" y="1885950"/>
          <a:ext cx="6348950" cy="111252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74475">
                  <a:extLst>
                    <a:ext uri="{9D8B030D-6E8A-4147-A177-3AD203B41FA5}">
                      <a16:colId xmlns:a16="http://schemas.microsoft.com/office/drawing/2014/main" val="608436091"/>
                    </a:ext>
                  </a:extLst>
                </a:gridCol>
                <a:gridCol w="3174475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&lt;-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#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23383B-0E0F-4B4B-AE5A-8D89B58E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34318"/>
              </p:ext>
            </p:extLst>
          </p:nvPr>
        </p:nvGraphicFramePr>
        <p:xfrm>
          <a:off x="699388" y="3425048"/>
          <a:ext cx="6348950" cy="185420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74475">
                  <a:extLst>
                    <a:ext uri="{9D8B030D-6E8A-4147-A177-3AD203B41FA5}">
                      <a16:colId xmlns:a16="http://schemas.microsoft.com/office/drawing/2014/main" val="608436091"/>
                    </a:ext>
                  </a:extLst>
                </a:gridCol>
                <a:gridCol w="3174475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getwd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 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setwd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files in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list.files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R.Version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4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help()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5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2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B55B-0E0F-FD4A-A4C5-4C3FE9C5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objects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EA486-F2D8-CA41-A7A7-8F68C52CE703}"/>
              </a:ext>
            </a:extLst>
          </p:cNvPr>
          <p:cNvSpPr txBox="1"/>
          <p:nvPr/>
        </p:nvSpPr>
        <p:spPr>
          <a:xfrm>
            <a:off x="6326388" y="1312554"/>
            <a:ext cx="3760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my.vector</a:t>
            </a:r>
            <a:r>
              <a:rPr lang="en-US" sz="3200" dirty="0"/>
              <a:t> &lt;- c(1, 2, 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6BE45-FE87-9E46-8118-714C3F70A803}"/>
              </a:ext>
            </a:extLst>
          </p:cNvPr>
          <p:cNvSpPr/>
          <p:nvPr/>
        </p:nvSpPr>
        <p:spPr>
          <a:xfrm>
            <a:off x="7766105" y="3412090"/>
            <a:ext cx="972457" cy="9579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01DC6-3A82-A34A-8F04-031B7CE01A18}"/>
              </a:ext>
            </a:extLst>
          </p:cNvPr>
          <p:cNvSpPr/>
          <p:nvPr/>
        </p:nvSpPr>
        <p:spPr>
          <a:xfrm>
            <a:off x="9048429" y="3412090"/>
            <a:ext cx="972457" cy="9579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6FF43-AF78-B04B-95FF-08A3B2FA5E8A}"/>
              </a:ext>
            </a:extLst>
          </p:cNvPr>
          <p:cNvSpPr/>
          <p:nvPr/>
        </p:nvSpPr>
        <p:spPr>
          <a:xfrm>
            <a:off x="10330753" y="3412090"/>
            <a:ext cx="972457" cy="9579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F51A8E-64B4-9F4C-A881-FB43EC7F1E5E}"/>
              </a:ext>
            </a:extLst>
          </p:cNvPr>
          <p:cNvSpPr/>
          <p:nvPr/>
        </p:nvSpPr>
        <p:spPr>
          <a:xfrm>
            <a:off x="7589200" y="3250786"/>
            <a:ext cx="3896591" cy="128847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73EC9-76F5-0B43-B912-5D05328D8975}"/>
              </a:ext>
            </a:extLst>
          </p:cNvPr>
          <p:cNvSpPr txBox="1"/>
          <p:nvPr/>
        </p:nvSpPr>
        <p:spPr>
          <a:xfrm>
            <a:off x="7550868" y="2569969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Name: </a:t>
            </a:r>
            <a:r>
              <a:rPr lang="en-US" sz="2400" b="1" dirty="0" err="1">
                <a:solidFill>
                  <a:schemeClr val="accent1"/>
                </a:solidFill>
              </a:rPr>
              <a:t>my.vector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073DF-2EA3-0A49-8ACD-C497C960A452}"/>
              </a:ext>
            </a:extLst>
          </p:cNvPr>
          <p:cNvSpPr txBox="1"/>
          <p:nvPr/>
        </p:nvSpPr>
        <p:spPr>
          <a:xfrm>
            <a:off x="6326388" y="3660228"/>
            <a:ext cx="12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Content: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56C4D-332B-7941-A493-41EFA38198D9}"/>
              </a:ext>
            </a:extLst>
          </p:cNvPr>
          <p:cNvSpPr txBox="1"/>
          <p:nvPr/>
        </p:nvSpPr>
        <p:spPr>
          <a:xfrm>
            <a:off x="7193140" y="4799519"/>
            <a:ext cx="292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of object: </a:t>
            </a:r>
            <a:r>
              <a:rPr lang="en-US" sz="2400" b="1" dirty="0">
                <a:solidFill>
                  <a:schemeClr val="accent1"/>
                </a:solidFill>
              </a:rPr>
              <a:t>vector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70B14C-D6CF-4D43-8512-3D2B0F3C7D3B}"/>
              </a:ext>
            </a:extLst>
          </p:cNvPr>
          <p:cNvCxnSpPr>
            <a:cxnSpLocks/>
          </p:cNvCxnSpPr>
          <p:nvPr/>
        </p:nvCxnSpPr>
        <p:spPr>
          <a:xfrm flipV="1">
            <a:off x="9590797" y="4553325"/>
            <a:ext cx="1" cy="381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1B34AE-C617-A845-9716-0802B7F7173B}"/>
              </a:ext>
            </a:extLst>
          </p:cNvPr>
          <p:cNvSpPr txBox="1"/>
          <p:nvPr/>
        </p:nvSpPr>
        <p:spPr>
          <a:xfrm>
            <a:off x="6865405" y="5269068"/>
            <a:ext cx="457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type (storage mode): </a:t>
            </a:r>
            <a:r>
              <a:rPr lang="en-US" sz="2400" b="1" dirty="0">
                <a:solidFill>
                  <a:schemeClr val="accent1"/>
                </a:solidFill>
              </a:rPr>
              <a:t>Numeric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69D3CF-0DFF-FB43-96D4-6EE8794FF793}"/>
              </a:ext>
            </a:extLst>
          </p:cNvPr>
          <p:cNvCxnSpPr>
            <a:cxnSpLocks/>
          </p:cNvCxnSpPr>
          <p:nvPr/>
        </p:nvCxnSpPr>
        <p:spPr>
          <a:xfrm flipV="1">
            <a:off x="10816981" y="4370033"/>
            <a:ext cx="0" cy="102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CAD3DDD-12B0-D14F-811C-918A6AF7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39892"/>
              </p:ext>
            </p:extLst>
          </p:nvPr>
        </p:nvGraphicFramePr>
        <p:xfrm>
          <a:off x="685319" y="1457449"/>
          <a:ext cx="4815148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07574">
                  <a:extLst>
                    <a:ext uri="{9D8B030D-6E8A-4147-A177-3AD203B41FA5}">
                      <a16:colId xmlns:a16="http://schemas.microsoft.com/office/drawing/2014/main" val="608436091"/>
                    </a:ext>
                  </a:extLst>
                </a:gridCol>
                <a:gridCol w="2407574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Basic 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08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“a”.   “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qwe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2.   3.14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2L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(L indicates 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TRUE   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24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1+4i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6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438D-D5E7-6C44-B513-45568E82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6691D3-521B-B140-AEC7-1D91CDC0C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85557"/>
              </p:ext>
            </p:extLst>
          </p:nvPr>
        </p:nvGraphicFramePr>
        <p:xfrm>
          <a:off x="838200" y="1402871"/>
          <a:ext cx="10515600" cy="222504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646208">
                  <a:extLst>
                    <a:ext uri="{9D8B030D-6E8A-4147-A177-3AD203B41FA5}">
                      <a16:colId xmlns:a16="http://schemas.microsoft.com/office/drawing/2014/main" val="608436091"/>
                    </a:ext>
                  </a:extLst>
                </a:gridCol>
                <a:gridCol w="8869392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 sequence of data elements of same basic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Elements of the same type arranges in two-dimensional rectangular layout.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Like matrices but can store more than 2 dimensions.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Like matrices, but different columns can have different modes.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An ordered collection of objects. A list allows you to gather a variety of objects.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 nominal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4D6CDB-8423-5948-8938-6BF2A0E5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55173"/>
              </p:ext>
            </p:extLst>
          </p:nvPr>
        </p:nvGraphicFramePr>
        <p:xfrm>
          <a:off x="284667" y="4432471"/>
          <a:ext cx="2008518" cy="65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9041B5-3578-C847-858B-1D1CB67C4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89493"/>
              </p:ext>
            </p:extLst>
          </p:nvPr>
        </p:nvGraphicFramePr>
        <p:xfrm>
          <a:off x="2580073" y="4432471"/>
          <a:ext cx="2008518" cy="196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62287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9529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BA40C54-FC23-DE41-9C82-140D9F695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64768"/>
              </p:ext>
            </p:extLst>
          </p:nvPr>
        </p:nvGraphicFramePr>
        <p:xfrm>
          <a:off x="5221607" y="4127670"/>
          <a:ext cx="2008518" cy="196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62287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95296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87242F-F4D7-9044-81BD-9DE225B5A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92031"/>
              </p:ext>
            </p:extLst>
          </p:nvPr>
        </p:nvGraphicFramePr>
        <p:xfrm>
          <a:off x="5048543" y="4280070"/>
          <a:ext cx="2008518" cy="196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62287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952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52F439-D428-5242-A06B-402CEF6DB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66679"/>
              </p:ext>
            </p:extLst>
          </p:nvPr>
        </p:nvGraphicFramePr>
        <p:xfrm>
          <a:off x="7517013" y="4432471"/>
          <a:ext cx="2008518" cy="196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“a”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“b”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62287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“c”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9529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B8EFA27-6E45-1246-B308-099F0268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06284"/>
              </p:ext>
            </p:extLst>
          </p:nvPr>
        </p:nvGraphicFramePr>
        <p:xfrm>
          <a:off x="284667" y="5743685"/>
          <a:ext cx="2008518" cy="65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3496871284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577826078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1621622140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“a”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c()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42049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E23AFB1-BCA4-CF4B-9F16-DAFA3D2B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8290"/>
              </p:ext>
            </p:extLst>
          </p:nvPr>
        </p:nvGraphicFramePr>
        <p:xfrm>
          <a:off x="9812418" y="4792902"/>
          <a:ext cx="2196690" cy="65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345">
                  <a:extLst>
                    <a:ext uri="{9D8B030D-6E8A-4147-A177-3AD203B41FA5}">
                      <a16:colId xmlns:a16="http://schemas.microsoft.com/office/drawing/2014/main" val="977804145"/>
                    </a:ext>
                  </a:extLst>
                </a:gridCol>
                <a:gridCol w="1098345">
                  <a:extLst>
                    <a:ext uri="{9D8B030D-6E8A-4147-A177-3AD203B41FA5}">
                      <a16:colId xmlns:a16="http://schemas.microsoft.com/office/drawing/2014/main" val="4012739813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 21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Above 21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35758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237036C-5226-D545-BDBE-60DCF9087A5C}"/>
              </a:ext>
            </a:extLst>
          </p:cNvPr>
          <p:cNvSpPr txBox="1"/>
          <p:nvPr/>
        </p:nvSpPr>
        <p:spPr>
          <a:xfrm>
            <a:off x="9812418" y="3961905"/>
            <a:ext cx="1722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</a:t>
            </a:r>
          </a:p>
          <a:p>
            <a:r>
              <a:rPr lang="en-US" sz="2400" dirty="0"/>
              <a:t>(categorical)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F8069-2C9F-D14E-9794-84FBCB35F903}"/>
              </a:ext>
            </a:extLst>
          </p:cNvPr>
          <p:cNvSpPr txBox="1"/>
          <p:nvPr/>
        </p:nvSpPr>
        <p:spPr>
          <a:xfrm>
            <a:off x="284667" y="3970806"/>
            <a:ext cx="99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41817-C826-5645-860E-B23DF849CA4B}"/>
              </a:ext>
            </a:extLst>
          </p:cNvPr>
          <p:cNvSpPr txBox="1"/>
          <p:nvPr/>
        </p:nvSpPr>
        <p:spPr>
          <a:xfrm>
            <a:off x="284667" y="5318910"/>
            <a:ext cx="604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CE4A2-1271-1C49-BDAB-56919057D8C8}"/>
              </a:ext>
            </a:extLst>
          </p:cNvPr>
          <p:cNvSpPr txBox="1"/>
          <p:nvPr/>
        </p:nvSpPr>
        <p:spPr>
          <a:xfrm>
            <a:off x="2580072" y="3970805"/>
            <a:ext cx="100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0343571-F694-8843-9944-675F0452B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50005"/>
              </p:ext>
            </p:extLst>
          </p:nvPr>
        </p:nvGraphicFramePr>
        <p:xfrm>
          <a:off x="4875478" y="4432470"/>
          <a:ext cx="2008518" cy="196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06">
                  <a:extLst>
                    <a:ext uri="{9D8B030D-6E8A-4147-A177-3AD203B41FA5}">
                      <a16:colId xmlns:a16="http://schemas.microsoft.com/office/drawing/2014/main" val="2271005922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3301132619"/>
                    </a:ext>
                  </a:extLst>
                </a:gridCol>
                <a:gridCol w="669506">
                  <a:extLst>
                    <a:ext uri="{9D8B030D-6E8A-4147-A177-3AD203B41FA5}">
                      <a16:colId xmlns:a16="http://schemas.microsoft.com/office/drawing/2014/main" val="835924315"/>
                    </a:ext>
                  </a:extLst>
                </a:gridCol>
              </a:tblGrid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12146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62287"/>
                  </a:ext>
                </a:extLst>
              </a:tr>
              <a:tr h="6556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9529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4E53ACD-42FB-BB4F-B2F9-936ACD723B2F}"/>
              </a:ext>
            </a:extLst>
          </p:cNvPr>
          <p:cNvSpPr txBox="1"/>
          <p:nvPr/>
        </p:nvSpPr>
        <p:spPr>
          <a:xfrm>
            <a:off x="4875478" y="3665015"/>
            <a:ext cx="96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Arrays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C53CC-C236-9A4A-A8DD-C5C7CC589488}"/>
              </a:ext>
            </a:extLst>
          </p:cNvPr>
          <p:cNvSpPr txBox="1"/>
          <p:nvPr/>
        </p:nvSpPr>
        <p:spPr>
          <a:xfrm>
            <a:off x="7480977" y="3961905"/>
            <a:ext cx="169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42080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7673-129C-FC45-B5C2-3A011D11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conversion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72332B-8483-324A-A3F8-F196F5CD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71126"/>
              </p:ext>
            </p:extLst>
          </p:nvPr>
        </p:nvGraphicFramePr>
        <p:xfrm>
          <a:off x="838200" y="1402871"/>
          <a:ext cx="10515600" cy="37084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1948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608436091"/>
                    </a:ext>
                  </a:extLst>
                </a:gridCol>
                <a:gridCol w="6303498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14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longer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c(x,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cbind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(x, y)   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rbind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(x,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Data.frame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(x,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as.vector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as.data.frame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mymatrix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as.matrix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unlist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as.numeric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4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as.character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0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1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EF18-C3CB-A64F-8385-47E8AB93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for objects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6E7114-C59F-2D40-8716-D195BE07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69053"/>
              </p:ext>
            </p:extLst>
          </p:nvPr>
        </p:nvGraphicFramePr>
        <p:xfrm>
          <a:off x="838200" y="1445075"/>
          <a:ext cx="8405446" cy="259588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2931942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5473504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class()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mode()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names()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str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length()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Current objects listing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ls()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Remove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rm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8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33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113F-D89B-E64F-BCEA-ACF4DCC5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2.1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218A-D0E6-E844-AD8D-0BCE069D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10" y="1095022"/>
            <a:ext cx="3719945" cy="508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Commends:</a:t>
            </a:r>
          </a:p>
          <a:p>
            <a:pPr marL="0" indent="0">
              <a:buNone/>
            </a:pPr>
            <a:endParaRPr lang="en-US" sz="3100" b="1" dirty="0"/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&lt;-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print()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1"/>
                </a:solidFill>
              </a:rPr>
              <a:t>getwd</a:t>
            </a:r>
            <a:r>
              <a:rPr lang="en-US" sz="22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1"/>
                </a:solidFill>
              </a:rPr>
              <a:t>setwd</a:t>
            </a:r>
            <a:r>
              <a:rPr lang="en-US" sz="22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matrix()    </a:t>
            </a:r>
            <a:r>
              <a:rPr lang="en-US" sz="2200" dirty="0"/>
              <a:t># Matrix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c()    </a:t>
            </a:r>
            <a:r>
              <a:rPr lang="en-US" sz="2200" dirty="0"/>
              <a:t># Vector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factor()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1"/>
                </a:solidFill>
              </a:rPr>
              <a:t>data.frame</a:t>
            </a:r>
            <a:r>
              <a:rPr lang="en-US" sz="2200" b="1" dirty="0">
                <a:solidFill>
                  <a:schemeClr val="accent1"/>
                </a:solidFill>
              </a:rPr>
              <a:t>()    </a:t>
            </a:r>
            <a:r>
              <a:rPr lang="en-US" sz="2200" dirty="0"/>
              <a:t># Data frame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1"/>
                </a:solidFill>
              </a:rPr>
              <a:t>str</a:t>
            </a:r>
            <a:r>
              <a:rPr lang="en-US" sz="22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</a:rPr>
              <a:t>class()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7AA24-6155-6A45-A971-84B0BFCFB94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86250" y="1157288"/>
            <a:ext cx="7905750" cy="53467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 dirty="0"/>
              <a:t>Objectives:</a:t>
            </a:r>
          </a:p>
          <a:p>
            <a:pPr marL="0" indent="0">
              <a:buNone/>
            </a:pPr>
            <a:endParaRPr lang="en-US" sz="3100" b="1" dirty="0"/>
          </a:p>
          <a:p>
            <a:pPr marL="457200" indent="-457200">
              <a:buAutoNum type="arabicPeriod"/>
            </a:pPr>
            <a:r>
              <a:rPr lang="en-US" sz="2300" b="1" dirty="0"/>
              <a:t>Check your working directory, change directory to Unit1-module2-R, and list the files in the folder</a:t>
            </a:r>
          </a:p>
          <a:p>
            <a:pPr marL="457200" indent="-457200">
              <a:buAutoNum type="arabicPeriod"/>
            </a:pPr>
            <a:endParaRPr lang="en-US" sz="2300" b="1" dirty="0"/>
          </a:p>
          <a:p>
            <a:pPr marL="457200" indent="-457200">
              <a:buAutoNum type="arabicPeriod"/>
            </a:pPr>
            <a:r>
              <a:rPr lang="en-US" sz="2300" b="1" dirty="0"/>
              <a:t>Create a vector containing names of 5 states and print it.</a:t>
            </a:r>
          </a:p>
          <a:p>
            <a:pPr marL="457200" indent="-457200">
              <a:buAutoNum type="arabicPeriod"/>
            </a:pPr>
            <a:endParaRPr lang="en-US" sz="23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300" b="1" dirty="0"/>
              <a:t>Create a matrix with 100 numbers, with 10 column and 10 rows, and print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3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300" b="1" dirty="0"/>
              <a:t>Create a </a:t>
            </a:r>
            <a:r>
              <a:rPr lang="en-US" sz="2300" b="1" dirty="0" err="1"/>
              <a:t>dataframe</a:t>
            </a:r>
            <a:r>
              <a:rPr lang="en-US" sz="2300" b="1" dirty="0"/>
              <a:t> for experiment animals to record their information. </a:t>
            </a:r>
          </a:p>
          <a:p>
            <a:pPr lvl="1"/>
            <a:r>
              <a:rPr lang="en-US" sz="2300" b="1" dirty="0"/>
              <a:t>Name the </a:t>
            </a:r>
            <a:r>
              <a:rPr lang="en-US" sz="2300" b="1" dirty="0" err="1"/>
              <a:t>dataframe's</a:t>
            </a:r>
            <a:r>
              <a:rPr lang="en-US" sz="2300" b="1" dirty="0"/>
              <a:t> columns. </a:t>
            </a:r>
          </a:p>
          <a:p>
            <a:pPr lvl="1"/>
            <a:r>
              <a:rPr lang="en-US" sz="2300" b="1" dirty="0"/>
              <a:t>Make gender of animals a nominal variable and summarize the gender.</a:t>
            </a:r>
          </a:p>
          <a:p>
            <a:pPr lvl="1"/>
            <a:r>
              <a:rPr lang="en-US" sz="2300" b="1" dirty="0"/>
              <a:t>Check the structure of your </a:t>
            </a:r>
            <a:r>
              <a:rPr lang="en-US" sz="2300" b="1" dirty="0" err="1"/>
              <a:t>dataframe</a:t>
            </a:r>
            <a:r>
              <a:rPr lang="en-US" sz="2300" b="1" dirty="0"/>
              <a:t> and the type of elements in your </a:t>
            </a:r>
            <a:r>
              <a:rPr lang="en-US" sz="2300" b="1" dirty="0" err="1"/>
              <a:t>dataframe</a:t>
            </a:r>
            <a:endParaRPr lang="en-US" sz="2300" b="1" dirty="0"/>
          </a:p>
          <a:p>
            <a:pPr marL="457200" lvl="1" indent="0">
              <a:buNone/>
            </a:pPr>
            <a:r>
              <a:rPr lang="en-US" sz="2100" dirty="0"/>
              <a:t>#Animal info:</a:t>
            </a:r>
          </a:p>
          <a:p>
            <a:pPr marL="457200" lvl="1" indent="0">
              <a:buNone/>
            </a:pPr>
            <a:r>
              <a:rPr lang="en-US" sz="2100" dirty="0"/>
              <a:t>#Names: Fluf1, Fluf2, Fluf3, Fluf4, Fluf5, Fluf6, Fluf7, Fluf8</a:t>
            </a:r>
          </a:p>
          <a:p>
            <a:pPr marL="457200" lvl="1" indent="0">
              <a:buNone/>
            </a:pPr>
            <a:r>
              <a:rPr lang="en-US" sz="2100" dirty="0"/>
              <a:t>#Number: 7103, 7104, 7105, 7106, 7107, 7108, 7109, 7110</a:t>
            </a:r>
          </a:p>
          <a:p>
            <a:pPr marL="457200" lvl="1" indent="0">
              <a:buNone/>
            </a:pPr>
            <a:r>
              <a:rPr lang="en-US" sz="2100" dirty="0"/>
              <a:t>#Weight: 19, 18, 23, 22, 17, 18, 21, 20 </a:t>
            </a:r>
          </a:p>
          <a:p>
            <a:pPr marL="457200" lvl="1" indent="0">
              <a:buNone/>
            </a:pPr>
            <a:r>
              <a:rPr lang="en-US" sz="2100" dirty="0"/>
              <a:t>#Treated: TRUE, TRUE, FALSE, FALSE, TRUE, FALSE, TRUE, FALSE</a:t>
            </a:r>
          </a:p>
          <a:p>
            <a:pPr marL="457200" lvl="1" indent="0">
              <a:buNone/>
            </a:pPr>
            <a:r>
              <a:rPr lang="en-US" sz="2100" dirty="0"/>
              <a:t>#Gender: Female, Female, Male, Male, Female, Female, Male, Male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897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8A57-9E72-CC44-8943-652024F2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operations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5C9B99-D2E6-C14A-AF50-9AD6AE0EA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472511"/>
              </p:ext>
            </p:extLst>
          </p:nvPr>
        </p:nvGraphicFramePr>
        <p:xfrm>
          <a:off x="838200" y="1834842"/>
          <a:ext cx="3689555" cy="29667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2728452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Arithmetic operators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** or 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exponentiation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%%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modulus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%/%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integer 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9534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988B3B-4B10-EB45-8543-7F99B896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76105"/>
              </p:ext>
            </p:extLst>
          </p:nvPr>
        </p:nvGraphicFramePr>
        <p:xfrm>
          <a:off x="5636342" y="1834842"/>
          <a:ext cx="4525297" cy="29667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78808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3346489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Logical operator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5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&gt;     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Greater        Greater or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&lt;     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Less        Less or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==   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Equal to        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isTrue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If …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9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7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68F7-7F7E-6D42-BAE8-D383F575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math built-in functions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366DBE-6DD1-8049-AFDA-D6B64D39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52879"/>
              </p:ext>
            </p:extLst>
          </p:nvPr>
        </p:nvGraphicFramePr>
        <p:xfrm>
          <a:off x="838200" y="1529570"/>
          <a:ext cx="6993194" cy="370840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2126226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4866968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abs()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Absolute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sqrt()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Square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4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ceiling()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Ceiling(3.457) is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floor()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Floor(3.457) is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trunc()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Trunc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(5.99) is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round()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Round(3.457, digits=2) is 3.48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6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signif()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Signif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(3.475, digits=2) is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40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sin()   cos()  tan()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Trigonometric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log()  log10()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Natural logarithm or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commom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logarithm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 err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exp</a:t>
                      </a:r>
                      <a:r>
                        <a:rPr lang="en-US" sz="18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e^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9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69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199D-9AD6-F942-B0E3-012621C8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structures: If else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FDEB18-425A-1447-B135-0A3AE0B13C19}"/>
              </a:ext>
            </a:extLst>
          </p:cNvPr>
          <p:cNvGrpSpPr/>
          <p:nvPr/>
        </p:nvGrpSpPr>
        <p:grpSpPr>
          <a:xfrm>
            <a:off x="767733" y="2309642"/>
            <a:ext cx="3713333" cy="3054220"/>
            <a:chOff x="1353827" y="2309642"/>
            <a:chExt cx="3713333" cy="3054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A3FEAA-B556-E047-B4CE-F2D6390B38CB}"/>
                </a:ext>
              </a:extLst>
            </p:cNvPr>
            <p:cNvSpPr/>
            <p:nvPr/>
          </p:nvSpPr>
          <p:spPr>
            <a:xfrm>
              <a:off x="1796280" y="2309642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init</a:t>
              </a:r>
              <a:endParaRPr lang="en-US" sz="2400" dirty="0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50A97B7C-A98B-C440-AABB-1864FFF19154}"/>
                </a:ext>
              </a:extLst>
            </p:cNvPr>
            <p:cNvSpPr/>
            <p:nvPr/>
          </p:nvSpPr>
          <p:spPr>
            <a:xfrm>
              <a:off x="1353827" y="3415770"/>
              <a:ext cx="2241755" cy="84065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condit</a:t>
              </a:r>
              <a:endParaRPr lang="en-US" sz="2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5C40D0-D88F-5941-83DF-F9BD94E487FF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2474705" y="3032313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5D33D9-DF43-6841-8D61-081BF9818233}"/>
                </a:ext>
              </a:extLst>
            </p:cNvPr>
            <p:cNvCxnSpPr/>
            <p:nvPr/>
          </p:nvCxnSpPr>
          <p:spPr>
            <a:xfrm flipH="1">
              <a:off x="2474704" y="4262499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51AB4-B1A8-5640-BDF5-FDD93F2DD324}"/>
                </a:ext>
              </a:extLst>
            </p:cNvPr>
            <p:cNvCxnSpPr>
              <a:cxnSpLocks/>
            </p:cNvCxnSpPr>
            <p:nvPr/>
          </p:nvCxnSpPr>
          <p:spPr>
            <a:xfrm>
              <a:off x="3595582" y="3836099"/>
              <a:ext cx="79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6043EF-4C70-F348-8A5F-9BD1AD37F625}"/>
                </a:ext>
              </a:extLst>
            </p:cNvPr>
            <p:cNvSpPr/>
            <p:nvPr/>
          </p:nvSpPr>
          <p:spPr>
            <a:xfrm>
              <a:off x="1796280" y="4641191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If </a:t>
              </a:r>
            </a:p>
            <a:p>
              <a:pPr algn="ctr"/>
              <a:r>
                <a:rPr lang="en-US" sz="2400" dirty="0"/>
                <a:t>body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97A731-1C50-5642-87E4-57BCED2A886E}"/>
                </a:ext>
              </a:extLst>
            </p:cNvPr>
            <p:cNvSpPr txBox="1"/>
            <p:nvPr/>
          </p:nvSpPr>
          <p:spPr>
            <a:xfrm>
              <a:off x="2474704" y="4224238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18BD5B-C265-BE44-B6B6-7E9EA44CE1EC}"/>
                </a:ext>
              </a:extLst>
            </p:cNvPr>
            <p:cNvSpPr txBox="1"/>
            <p:nvPr/>
          </p:nvSpPr>
          <p:spPr>
            <a:xfrm>
              <a:off x="3587490" y="3481450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310693-FDD3-C34E-9617-96B96B0017D0}"/>
                </a:ext>
              </a:extLst>
            </p:cNvPr>
            <p:cNvSpPr/>
            <p:nvPr/>
          </p:nvSpPr>
          <p:spPr>
            <a:xfrm>
              <a:off x="3710308" y="4641191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Else body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C961989-B192-5B4E-B970-220276598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9161" y="3836099"/>
              <a:ext cx="9573" cy="805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F920598-7880-1A47-9A07-B59105A5CD09}"/>
              </a:ext>
            </a:extLst>
          </p:cNvPr>
          <p:cNvGrpSpPr/>
          <p:nvPr/>
        </p:nvGrpSpPr>
        <p:grpSpPr>
          <a:xfrm>
            <a:off x="6290020" y="2309642"/>
            <a:ext cx="5617789" cy="4282349"/>
            <a:chOff x="5736011" y="2309642"/>
            <a:chExt cx="5617789" cy="42823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ABE9C1-ACEE-234A-A2D3-94E4ABD8E587}"/>
                </a:ext>
              </a:extLst>
            </p:cNvPr>
            <p:cNvSpPr/>
            <p:nvPr/>
          </p:nvSpPr>
          <p:spPr>
            <a:xfrm>
              <a:off x="6178464" y="2309642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init</a:t>
              </a:r>
              <a:endParaRPr lang="en-US" sz="2400" dirty="0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709018AC-28D6-8D43-9CCA-CC28187F43EA}"/>
                </a:ext>
              </a:extLst>
            </p:cNvPr>
            <p:cNvSpPr/>
            <p:nvPr/>
          </p:nvSpPr>
          <p:spPr>
            <a:xfrm>
              <a:off x="5736011" y="3415770"/>
              <a:ext cx="2241755" cy="84065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condit1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E31C5B-5EA7-D24A-B02E-06BCB9D898EF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6856889" y="3032313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8D421-8512-1E44-85D6-A524A71DB6AB}"/>
                </a:ext>
              </a:extLst>
            </p:cNvPr>
            <p:cNvCxnSpPr/>
            <p:nvPr/>
          </p:nvCxnSpPr>
          <p:spPr>
            <a:xfrm flipH="1">
              <a:off x="6856888" y="4262499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55294-2D83-7043-A43E-442F1EAC2972}"/>
                </a:ext>
              </a:extLst>
            </p:cNvPr>
            <p:cNvCxnSpPr>
              <a:cxnSpLocks/>
            </p:cNvCxnSpPr>
            <p:nvPr/>
          </p:nvCxnSpPr>
          <p:spPr>
            <a:xfrm>
              <a:off x="7977766" y="3836099"/>
              <a:ext cx="79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B36216-27A9-D14C-8045-8E4762ED6E59}"/>
                </a:ext>
              </a:extLst>
            </p:cNvPr>
            <p:cNvSpPr/>
            <p:nvPr/>
          </p:nvSpPr>
          <p:spPr>
            <a:xfrm>
              <a:off x="6178464" y="4641191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If </a:t>
              </a:r>
            </a:p>
            <a:p>
              <a:pPr algn="ctr"/>
              <a:r>
                <a:rPr lang="en-US" sz="2400" dirty="0"/>
                <a:t>body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6B2EB6-F0C9-C647-A6FA-6A1ABE107603}"/>
                </a:ext>
              </a:extLst>
            </p:cNvPr>
            <p:cNvSpPr txBox="1"/>
            <p:nvPr/>
          </p:nvSpPr>
          <p:spPr>
            <a:xfrm>
              <a:off x="6856888" y="4224238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F8688-AF59-844C-BB02-218A73940A80}"/>
                </a:ext>
              </a:extLst>
            </p:cNvPr>
            <p:cNvSpPr txBox="1"/>
            <p:nvPr/>
          </p:nvSpPr>
          <p:spPr>
            <a:xfrm>
              <a:off x="7969674" y="3481450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08FC6C-3406-B941-9422-6090FBE71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1345" y="3836099"/>
              <a:ext cx="9573" cy="805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737D35D6-F01E-2C4D-A1F7-52B77F32B52F}"/>
                </a:ext>
              </a:extLst>
            </p:cNvPr>
            <p:cNvSpPr/>
            <p:nvPr/>
          </p:nvSpPr>
          <p:spPr>
            <a:xfrm>
              <a:off x="7640467" y="4643899"/>
              <a:ext cx="2241755" cy="84065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condit2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D860E48-4BAE-1F43-BF69-34C23632864E}"/>
                </a:ext>
              </a:extLst>
            </p:cNvPr>
            <p:cNvCxnSpPr/>
            <p:nvPr/>
          </p:nvCxnSpPr>
          <p:spPr>
            <a:xfrm flipH="1">
              <a:off x="8761344" y="5490628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3B529FB-77D3-A248-938E-1526F26B9C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2222" y="5064228"/>
              <a:ext cx="79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1916CB-09CE-C040-800D-CE4108896E50}"/>
                </a:ext>
              </a:extLst>
            </p:cNvPr>
            <p:cNvSpPr/>
            <p:nvPr/>
          </p:nvSpPr>
          <p:spPr>
            <a:xfrm>
              <a:off x="8082920" y="5869320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Else if </a:t>
              </a:r>
            </a:p>
            <a:p>
              <a:pPr algn="ctr"/>
              <a:r>
                <a:rPr lang="en-US" sz="2400" dirty="0"/>
                <a:t>body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84D06A-AF91-EB45-AEBB-3279B1051A33}"/>
                </a:ext>
              </a:extLst>
            </p:cNvPr>
            <p:cNvSpPr txBox="1"/>
            <p:nvPr/>
          </p:nvSpPr>
          <p:spPr>
            <a:xfrm>
              <a:off x="8761344" y="5452367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36D319-A0D1-2340-8CBC-9F58267AF478}"/>
                </a:ext>
              </a:extLst>
            </p:cNvPr>
            <p:cNvSpPr txBox="1"/>
            <p:nvPr/>
          </p:nvSpPr>
          <p:spPr>
            <a:xfrm>
              <a:off x="9874130" y="4709579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35A435-27B4-D245-809F-2C1E16E73375}"/>
                </a:ext>
              </a:extLst>
            </p:cNvPr>
            <p:cNvSpPr/>
            <p:nvPr/>
          </p:nvSpPr>
          <p:spPr>
            <a:xfrm>
              <a:off x="9996948" y="5869319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Else body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1C2DD19-174F-C04F-9D70-31F35DC08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5801" y="5064228"/>
              <a:ext cx="9573" cy="805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62D731-E56A-AE47-8E0B-09877C61E3CA}"/>
              </a:ext>
            </a:extLst>
          </p:cNvPr>
          <p:cNvSpPr txBox="1"/>
          <p:nvPr/>
        </p:nvSpPr>
        <p:spPr>
          <a:xfrm>
            <a:off x="416026" y="1267506"/>
            <a:ext cx="122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(</a:t>
            </a:r>
            <a:r>
              <a:rPr lang="en-US" dirty="0" err="1"/>
              <a:t>condit</a:t>
            </a:r>
            <a:r>
              <a:rPr lang="en-US" dirty="0"/>
              <a:t>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 {</a:t>
            </a:r>
          </a:p>
          <a:p>
            <a:r>
              <a:rPr lang="en-US" dirty="0"/>
              <a:t>}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636885-0942-1C4E-8B4A-A52ED8D39224}"/>
              </a:ext>
            </a:extLst>
          </p:cNvPr>
          <p:cNvSpPr txBox="1"/>
          <p:nvPr/>
        </p:nvSpPr>
        <p:spPr>
          <a:xfrm>
            <a:off x="4970771" y="1271916"/>
            <a:ext cx="1761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(condit1)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 if (condit2)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 {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0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Using sticky notes for feedback</a:t>
            </a:r>
            <a:endParaRPr dirty="0"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620200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4391518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8162816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5866300" y="2091767"/>
            <a:ext cx="1288000" cy="763600"/>
          </a:xfrm>
          <a:prstGeom prst="rect">
            <a:avLst/>
          </a:prstGeom>
          <a:solidFill>
            <a:srgbClr val="D3E6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6"/>
          <p:cNvSpPr/>
          <p:nvPr/>
        </p:nvSpPr>
        <p:spPr>
          <a:xfrm>
            <a:off x="2092100" y="2091767"/>
            <a:ext cx="1288000" cy="763600"/>
          </a:xfrm>
          <a:prstGeom prst="rect">
            <a:avLst/>
          </a:prstGeom>
          <a:solidFill>
            <a:srgbClr val="60C2B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6"/>
          <p:cNvSpPr/>
          <p:nvPr/>
        </p:nvSpPr>
        <p:spPr>
          <a:xfrm>
            <a:off x="9640500" y="2091767"/>
            <a:ext cx="1288000" cy="763600"/>
          </a:xfrm>
          <a:prstGeom prst="rect">
            <a:avLst/>
          </a:prstGeom>
          <a:solidFill>
            <a:srgbClr val="E6457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6"/>
          <p:cNvSpPr txBox="1"/>
          <p:nvPr/>
        </p:nvSpPr>
        <p:spPr>
          <a:xfrm>
            <a:off x="6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“I’ve got a good handle on things…”</a:t>
            </a:r>
            <a:endParaRPr sz="2533"/>
          </a:p>
        </p:txBody>
      </p:sp>
      <p:sp>
        <p:nvSpPr>
          <p:cNvPr id="245" name="Google Shape;245;p26"/>
          <p:cNvSpPr txBox="1"/>
          <p:nvPr/>
        </p:nvSpPr>
        <p:spPr>
          <a:xfrm>
            <a:off x="44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 think I understand but I’m still working through things…”</a:t>
            </a:r>
            <a:endParaRPr sz="2533"/>
          </a:p>
        </p:txBody>
      </p:sp>
      <p:sp>
        <p:nvSpPr>
          <p:cNvPr id="246" name="Google Shape;246;p26"/>
          <p:cNvSpPr txBox="1"/>
          <p:nvPr/>
        </p:nvSpPr>
        <p:spPr>
          <a:xfrm>
            <a:off x="8220200" y="5064567"/>
            <a:ext cx="35024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“I’m not understanding and I’m a little lost right now...”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4903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3" grpId="0" animBg="1"/>
      <p:bldP spid="244" grpId="0"/>
      <p:bldP spid="245" grpId="0"/>
      <p:bldP spid="2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199D-9AD6-F942-B0E3-012621C8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structures: For and while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2D731-E56A-AE47-8E0B-09877C61E3CA}"/>
              </a:ext>
            </a:extLst>
          </p:cNvPr>
          <p:cNvSpPr txBox="1"/>
          <p:nvPr/>
        </p:nvSpPr>
        <p:spPr>
          <a:xfrm>
            <a:off x="416026" y="1267506"/>
            <a:ext cx="1343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c())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5EB402-7665-C741-91AB-BA8C9E9EF1CE}"/>
              </a:ext>
            </a:extLst>
          </p:cNvPr>
          <p:cNvGrpSpPr/>
          <p:nvPr/>
        </p:nvGrpSpPr>
        <p:grpSpPr>
          <a:xfrm>
            <a:off x="2116564" y="2323289"/>
            <a:ext cx="3375840" cy="3427057"/>
            <a:chOff x="3112850" y="2309642"/>
            <a:chExt cx="3375840" cy="3427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92FA197-B0F5-7F44-BA04-06112F267A56}"/>
                </a:ext>
              </a:extLst>
            </p:cNvPr>
            <p:cNvSpPr/>
            <p:nvPr/>
          </p:nvSpPr>
          <p:spPr>
            <a:xfrm>
              <a:off x="3896236" y="2309642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init</a:t>
              </a:r>
              <a:endParaRPr lang="en-US" sz="2400" dirty="0"/>
            </a:p>
          </p:txBody>
        </p:sp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6631242A-BAB7-8E4B-9AC9-57B5544DC9D6}"/>
                </a:ext>
              </a:extLst>
            </p:cNvPr>
            <p:cNvSpPr/>
            <p:nvPr/>
          </p:nvSpPr>
          <p:spPr>
            <a:xfrm>
              <a:off x="3453783" y="3415770"/>
              <a:ext cx="2241755" cy="84065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r>
                <a:rPr lang="en-US" sz="2400" dirty="0"/>
                <a:t> in c()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0CF660-E46C-F24A-9BC9-65413DB8EA25}"/>
                </a:ext>
              </a:extLst>
            </p:cNvPr>
            <p:cNvCxnSpPr>
              <a:stCxn id="43" idx="2"/>
            </p:cNvCxnSpPr>
            <p:nvPr/>
          </p:nvCxnSpPr>
          <p:spPr>
            <a:xfrm flipH="1">
              <a:off x="4574661" y="3032313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F917F3-B53D-BD44-ACC0-4C171E45E96D}"/>
                </a:ext>
              </a:extLst>
            </p:cNvPr>
            <p:cNvCxnSpPr/>
            <p:nvPr/>
          </p:nvCxnSpPr>
          <p:spPr>
            <a:xfrm flipH="1">
              <a:off x="4574660" y="4262499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2446257-4716-0746-AB62-A2DD60A34A49}"/>
                </a:ext>
              </a:extLst>
            </p:cNvPr>
            <p:cNvCxnSpPr>
              <a:cxnSpLocks/>
            </p:cNvCxnSpPr>
            <p:nvPr/>
          </p:nvCxnSpPr>
          <p:spPr>
            <a:xfrm>
              <a:off x="5695538" y="3836099"/>
              <a:ext cx="79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043D14-BEBC-3D4C-BA19-DBB09ECBFA35}"/>
                </a:ext>
              </a:extLst>
            </p:cNvPr>
            <p:cNvSpPr/>
            <p:nvPr/>
          </p:nvSpPr>
          <p:spPr>
            <a:xfrm>
              <a:off x="3896236" y="4641191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594210-7CD3-6F42-8476-F2CD44D0941A}"/>
                </a:ext>
              </a:extLst>
            </p:cNvPr>
            <p:cNvSpPr txBox="1"/>
            <p:nvPr/>
          </p:nvSpPr>
          <p:spPr>
            <a:xfrm>
              <a:off x="4574660" y="4224238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A81656-D67D-B44F-8F04-01E713E4B2C1}"/>
                </a:ext>
              </a:extLst>
            </p:cNvPr>
            <p:cNvSpPr txBox="1"/>
            <p:nvPr/>
          </p:nvSpPr>
          <p:spPr>
            <a:xfrm>
              <a:off x="5687446" y="3481450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9D49FF-F699-3C40-A4F6-5B35A7951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17" y="3836099"/>
              <a:ext cx="9573" cy="805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F6F6F70-29EF-C644-9926-96C2C929529D}"/>
                </a:ext>
              </a:extLst>
            </p:cNvPr>
            <p:cNvCxnSpPr>
              <a:cxnSpLocks/>
            </p:cNvCxnSpPr>
            <p:nvPr/>
          </p:nvCxnSpPr>
          <p:spPr>
            <a:xfrm>
              <a:off x="3112851" y="5736699"/>
              <a:ext cx="14618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0665020-FBBE-8348-9515-8F47BD5F173B}"/>
                </a:ext>
              </a:extLst>
            </p:cNvPr>
            <p:cNvCxnSpPr/>
            <p:nvPr/>
          </p:nvCxnSpPr>
          <p:spPr>
            <a:xfrm flipH="1">
              <a:off x="4574659" y="5353242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CC077A7-018E-4449-8792-25196A4436E8}"/>
                </a:ext>
              </a:extLst>
            </p:cNvPr>
            <p:cNvCxnSpPr>
              <a:cxnSpLocks/>
            </p:cNvCxnSpPr>
            <p:nvPr/>
          </p:nvCxnSpPr>
          <p:spPr>
            <a:xfrm>
              <a:off x="3112850" y="3262952"/>
              <a:ext cx="0" cy="24737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3394013-C6F3-2343-BBAD-53B4A83E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121008" y="3262952"/>
              <a:ext cx="14536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B4552A-73A6-CA49-A03A-E07B54BFB090}"/>
              </a:ext>
            </a:extLst>
          </p:cNvPr>
          <p:cNvGrpSpPr/>
          <p:nvPr/>
        </p:nvGrpSpPr>
        <p:grpSpPr>
          <a:xfrm>
            <a:off x="7321969" y="2323289"/>
            <a:ext cx="3375840" cy="4095797"/>
            <a:chOff x="7321969" y="2323289"/>
            <a:chExt cx="3375840" cy="409579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EA3B552-EE4D-E041-8F29-D55A70864D09}"/>
                </a:ext>
              </a:extLst>
            </p:cNvPr>
            <p:cNvSpPr/>
            <p:nvPr/>
          </p:nvSpPr>
          <p:spPr>
            <a:xfrm>
              <a:off x="8105355" y="2323289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init</a:t>
              </a:r>
              <a:endParaRPr lang="en-US" sz="2400" dirty="0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32C146A8-267E-3E4A-BB41-51BE88EA04E3}"/>
                </a:ext>
              </a:extLst>
            </p:cNvPr>
            <p:cNvSpPr/>
            <p:nvPr/>
          </p:nvSpPr>
          <p:spPr>
            <a:xfrm>
              <a:off x="7662902" y="3429417"/>
              <a:ext cx="2241755" cy="84065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condit</a:t>
              </a:r>
              <a:endParaRPr lang="en-US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B3A50-1213-4E4B-A7E9-1040EBE2F938}"/>
                </a:ext>
              </a:extLst>
            </p:cNvPr>
            <p:cNvCxnSpPr>
              <a:stCxn id="62" idx="2"/>
            </p:cNvCxnSpPr>
            <p:nvPr/>
          </p:nvCxnSpPr>
          <p:spPr>
            <a:xfrm flipH="1">
              <a:off x="8783780" y="3045960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5E3451A-F829-F345-8AB1-2C837C5EBDB7}"/>
                </a:ext>
              </a:extLst>
            </p:cNvPr>
            <p:cNvCxnSpPr/>
            <p:nvPr/>
          </p:nvCxnSpPr>
          <p:spPr>
            <a:xfrm flipH="1">
              <a:off x="8783779" y="4276146"/>
              <a:ext cx="1" cy="383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7175818-74C4-FB47-93B0-F3BCFEB4201D}"/>
                </a:ext>
              </a:extLst>
            </p:cNvPr>
            <p:cNvCxnSpPr>
              <a:cxnSpLocks/>
            </p:cNvCxnSpPr>
            <p:nvPr/>
          </p:nvCxnSpPr>
          <p:spPr>
            <a:xfrm>
              <a:off x="9904657" y="3849746"/>
              <a:ext cx="79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38E10E6-4E35-164F-AD00-DD4241EDA7CB}"/>
                </a:ext>
              </a:extLst>
            </p:cNvPr>
            <p:cNvSpPr/>
            <p:nvPr/>
          </p:nvSpPr>
          <p:spPr>
            <a:xfrm>
              <a:off x="8105355" y="4654838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DFE2D03-FB22-024C-93FF-80656E1DBFA7}"/>
                </a:ext>
              </a:extLst>
            </p:cNvPr>
            <p:cNvSpPr txBox="1"/>
            <p:nvPr/>
          </p:nvSpPr>
          <p:spPr>
            <a:xfrm>
              <a:off x="8783779" y="4237885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FDEBD8-B51B-D24C-97B1-1B6048A3F92E}"/>
                </a:ext>
              </a:extLst>
            </p:cNvPr>
            <p:cNvSpPr txBox="1"/>
            <p:nvPr/>
          </p:nvSpPr>
          <p:spPr>
            <a:xfrm>
              <a:off x="9896565" y="3495097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4DF680C-D67D-664D-AEF7-747BBE3DB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8236" y="3849746"/>
              <a:ext cx="9573" cy="805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57FCCFF-EA8F-A34C-AD52-1BAB3F33B1B9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0" y="6419086"/>
              <a:ext cx="14618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970B8C-BAC4-2A4E-85AD-9ACD85E3B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3778" y="5366889"/>
              <a:ext cx="3" cy="14841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91470B4-460C-3F4C-B450-29ABF444725C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69" y="3276599"/>
              <a:ext cx="0" cy="31424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610328-1FCA-6F4B-BB16-290DD754F21D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27" y="3276599"/>
              <a:ext cx="14536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A1F722-8F65-1E49-BDA5-0080F637B993}"/>
                </a:ext>
              </a:extLst>
            </p:cNvPr>
            <p:cNvSpPr/>
            <p:nvPr/>
          </p:nvSpPr>
          <p:spPr>
            <a:xfrm>
              <a:off x="8105355" y="5510996"/>
              <a:ext cx="1356852" cy="7226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…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FB1AFE5-66F7-854A-AFB7-890F50206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3778" y="6233667"/>
              <a:ext cx="1" cy="185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E9D5585-EF2F-1F4E-95C1-512524B43A11}"/>
              </a:ext>
            </a:extLst>
          </p:cNvPr>
          <p:cNvSpPr txBox="1"/>
          <p:nvPr/>
        </p:nvSpPr>
        <p:spPr>
          <a:xfrm>
            <a:off x="5866936" y="1267506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577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113F-D89B-E64F-BCEA-ACF4DCC5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2.2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218A-D0E6-E844-AD8D-0BCE069D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095022"/>
            <a:ext cx="3448050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Commends:</a:t>
            </a:r>
          </a:p>
          <a:p>
            <a:pPr marL="0" indent="0">
              <a:buNone/>
            </a:pPr>
            <a:endParaRPr lang="en-US" sz="3100" b="1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c()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toupper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class()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logical() </a:t>
            </a:r>
            <a:r>
              <a:rPr lang="en-US" sz="2000" dirty="0"/>
              <a:t># Initialize </a:t>
            </a:r>
            <a:r>
              <a:rPr lang="en-US" sz="2000" dirty="0" err="1"/>
              <a:t>charcter</a:t>
            </a:r>
            <a:r>
              <a:rPr lang="en-US" sz="2000" dirty="0"/>
              <a:t> vector with certain length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for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if... else…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7AA24-6155-6A45-A971-84B0BFCFB94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86250" y="1157288"/>
            <a:ext cx="7905750" cy="53467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 dirty="0"/>
              <a:t>Objectives:</a:t>
            </a:r>
          </a:p>
          <a:p>
            <a:pPr marL="0" indent="0">
              <a:buNone/>
            </a:pPr>
            <a:endParaRPr lang="en-US" sz="3100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Build a vector containing characters a to e, and another vector containing number 1-6. </a:t>
            </a:r>
          </a:p>
          <a:p>
            <a:pPr lvl="1"/>
            <a:r>
              <a:rPr lang="en-US" b="1" dirty="0"/>
              <a:t>Convert the first vector to all upper case. </a:t>
            </a:r>
          </a:p>
          <a:p>
            <a:pPr lvl="1"/>
            <a:r>
              <a:rPr lang="en-US" b="1" dirty="0" err="1"/>
              <a:t>Concatente</a:t>
            </a:r>
            <a:r>
              <a:rPr lang="en-US" b="1" dirty="0"/>
              <a:t> the two vectors and check the element type of the all the vectors created.</a:t>
            </a:r>
          </a:p>
          <a:p>
            <a:pPr lvl="1"/>
            <a:endParaRPr lang="en-US" b="1" dirty="0"/>
          </a:p>
          <a:p>
            <a:pPr marL="457200" indent="-457200">
              <a:buAutoNum type="arabicPeriod"/>
            </a:pPr>
            <a:r>
              <a:rPr lang="en-US" b="1" dirty="0"/>
              <a:t>Use a while loop to print out all the numbers that can be divided by 3 from 1 to 100 and count how many of them exist.</a:t>
            </a:r>
          </a:p>
          <a:p>
            <a:pPr marL="457200" indent="-457200">
              <a:buAutoNum type="arabicPeriod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</a:t>
            </a:r>
            <a:r>
              <a:rPr lang="en-US" b="1"/>
              <a:t>. </a:t>
            </a:r>
            <a:r>
              <a:rPr lang="en-US" b="1" dirty="0"/>
              <a:t>Nutella needs to be fed with 5 grams of rodent diet everyday. </a:t>
            </a:r>
          </a:p>
          <a:p>
            <a:pPr lvl="1"/>
            <a:r>
              <a:rPr lang="en-US" b="1" dirty="0"/>
              <a:t>Please create a for loop that will take a vector containing the weight of food that is given, and print out if the food is enough / more than enough / too little.</a:t>
            </a:r>
          </a:p>
          <a:p>
            <a:pPr lvl="1"/>
            <a:r>
              <a:rPr lang="en-US" b="1" dirty="0"/>
              <a:t>Create a vector with TRUE or FALSE for the output, if the food is enough or more then TRUE, else FALSE.</a:t>
            </a:r>
          </a:p>
          <a:p>
            <a:pPr marL="457200" lvl="1" indent="0">
              <a:buNone/>
            </a:pPr>
            <a:r>
              <a:rPr lang="en-US" dirty="0"/>
              <a:t># Initialize empty vector of certain length -- e.g.: character(10) # create a empty vector of 10 elements with data type character</a:t>
            </a:r>
          </a:p>
          <a:p>
            <a:pPr marL="457200" lvl="1" indent="0">
              <a:buNone/>
            </a:pPr>
            <a:r>
              <a:rPr lang="en-US" dirty="0"/>
              <a:t># Weight of rodent diet given to Nutella this week</a:t>
            </a:r>
          </a:p>
          <a:p>
            <a:pPr marL="457200" lvl="1" indent="0">
              <a:buNone/>
            </a:pPr>
            <a:r>
              <a:rPr lang="en-US" dirty="0" err="1"/>
              <a:t>food.weight</a:t>
            </a:r>
            <a:r>
              <a:rPr lang="en-US" dirty="0"/>
              <a:t> &lt;- c(7,3,5,6,10,5,6)</a:t>
            </a:r>
          </a:p>
          <a:p>
            <a:pPr marL="457200" indent="-457200">
              <a:buAutoNum type="arabicPeriod"/>
            </a:pPr>
            <a:endParaRPr lang="en-US" sz="2300" b="1" dirty="0"/>
          </a:p>
          <a:p>
            <a:pPr marL="457200" indent="-457200">
              <a:buAutoNum type="arabicPeriod"/>
            </a:pPr>
            <a:endParaRPr lang="en-US" sz="2300" b="1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723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74591-BBD0-884E-8DD2-02E7A14A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Assignment: Learn R by your self with Swirl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D43E7-9AF4-FF49-98F8-C3DEE7114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86" y="1478570"/>
            <a:ext cx="1918179" cy="121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20039-9368-174A-93CC-DBF719FBD2E7}"/>
              </a:ext>
            </a:extLst>
          </p:cNvPr>
          <p:cNvSpPr txBox="1"/>
          <p:nvPr/>
        </p:nvSpPr>
        <p:spPr>
          <a:xfrm>
            <a:off x="221272" y="2615550"/>
            <a:ext cx="362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https://swirlstats.com/students.html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C38A-0E32-A24B-AA63-E8BEAE49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5" y="3264793"/>
            <a:ext cx="1028700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B8AED7-76F2-7F42-AF1C-10673686F7C1}"/>
              </a:ext>
            </a:extLst>
          </p:cNvPr>
          <p:cNvSpPr/>
          <p:nvPr/>
        </p:nvSpPr>
        <p:spPr>
          <a:xfrm>
            <a:off x="315132" y="3755457"/>
            <a:ext cx="1576730" cy="25522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1C8B7-CD27-1C46-A27C-F82B43305A47}"/>
              </a:ext>
            </a:extLst>
          </p:cNvPr>
          <p:cNvSpPr/>
          <p:nvPr/>
        </p:nvSpPr>
        <p:spPr>
          <a:xfrm>
            <a:off x="315131" y="5218948"/>
            <a:ext cx="9836787" cy="5376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2E93C-C6FE-5040-BF6D-6413CAC5984B}"/>
              </a:ext>
            </a:extLst>
          </p:cNvPr>
          <p:cNvSpPr txBox="1"/>
          <p:nvPr/>
        </p:nvSpPr>
        <p:spPr>
          <a:xfrm>
            <a:off x="7072187" y="4014930"/>
            <a:ext cx="1080424" cy="461665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735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B57-3C1A-274D-97A8-6B23D42A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course material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B88E569-8946-7643-BC84-F0DFF5920F2C}"/>
              </a:ext>
            </a:extLst>
          </p:cNvPr>
          <p:cNvSpPr/>
          <p:nvPr/>
        </p:nvSpPr>
        <p:spPr>
          <a:xfrm>
            <a:off x="1149930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3973B-0E5B-6A48-9727-4D566E48AFE8}"/>
              </a:ext>
            </a:extLst>
          </p:cNvPr>
          <p:cNvSpPr txBox="1"/>
          <p:nvPr/>
        </p:nvSpPr>
        <p:spPr>
          <a:xfrm>
            <a:off x="1328074" y="2120150"/>
            <a:ext cx="303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291E8-A043-0D4B-A5B9-D0BA28565FEF}"/>
              </a:ext>
            </a:extLst>
          </p:cNvPr>
          <p:cNvSpPr txBox="1"/>
          <p:nvPr/>
        </p:nvSpPr>
        <p:spPr>
          <a:xfrm>
            <a:off x="2404922" y="4714655"/>
            <a:ext cx="3038076" cy="83099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DF655-D010-5F4F-88AB-928F14C0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4070810"/>
            <a:ext cx="2016992" cy="2118689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0DFA37DC-5195-704D-91C0-F5BEDF91C541}"/>
              </a:ext>
            </a:extLst>
          </p:cNvPr>
          <p:cNvSpPr/>
          <p:nvPr/>
        </p:nvSpPr>
        <p:spPr>
          <a:xfrm>
            <a:off x="7185427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C4BA-CC83-8047-A246-AB5CEF262D00}"/>
              </a:ext>
            </a:extLst>
          </p:cNvPr>
          <p:cNvSpPr txBox="1"/>
          <p:nvPr/>
        </p:nvSpPr>
        <p:spPr>
          <a:xfrm>
            <a:off x="8353457" y="2120150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2F17B-2A9B-9544-99A2-8B8393A21853}"/>
              </a:ext>
            </a:extLst>
          </p:cNvPr>
          <p:cNvSpPr txBox="1"/>
          <p:nvPr/>
        </p:nvSpPr>
        <p:spPr>
          <a:xfrm>
            <a:off x="8440419" y="4714655"/>
            <a:ext cx="3038076" cy="830997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48BE50-34B5-9F4D-AF01-33E3886A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7" y="4070810"/>
            <a:ext cx="2016992" cy="211868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11549B2-DC43-7B48-AE88-3A61B8302654}"/>
              </a:ext>
            </a:extLst>
          </p:cNvPr>
          <p:cNvSpPr/>
          <p:nvPr/>
        </p:nvSpPr>
        <p:spPr>
          <a:xfrm>
            <a:off x="2660075" y="3556073"/>
            <a:ext cx="374073" cy="10049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04038-D505-7F42-8F24-620A93CDD895}"/>
              </a:ext>
            </a:extLst>
          </p:cNvPr>
          <p:cNvSpPr txBox="1"/>
          <p:nvPr/>
        </p:nvSpPr>
        <p:spPr>
          <a:xfrm>
            <a:off x="2972417" y="3783315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FC86B28-E038-374A-A5D0-781FE4BAB6DC}"/>
              </a:ext>
            </a:extLst>
          </p:cNvPr>
          <p:cNvSpPr/>
          <p:nvPr/>
        </p:nvSpPr>
        <p:spPr>
          <a:xfrm rot="16200000">
            <a:off x="5761258" y="4802333"/>
            <a:ext cx="374073" cy="65563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18F1E-296D-9740-B115-D4BAEA751977}"/>
              </a:ext>
            </a:extLst>
          </p:cNvPr>
          <p:cNvSpPr txBox="1"/>
          <p:nvPr/>
        </p:nvSpPr>
        <p:spPr>
          <a:xfrm>
            <a:off x="5534545" y="456098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copy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7EF76FB-B153-154E-B158-02D3F2B5F40C}"/>
              </a:ext>
            </a:extLst>
          </p:cNvPr>
          <p:cNvSpPr/>
          <p:nvPr/>
        </p:nvSpPr>
        <p:spPr>
          <a:xfrm rot="10800000">
            <a:off x="8862439" y="3520943"/>
            <a:ext cx="374073" cy="100491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FDC61-3351-7F47-A108-C44249F8DCA1}"/>
              </a:ext>
            </a:extLst>
          </p:cNvPr>
          <p:cNvSpPr txBox="1"/>
          <p:nvPr/>
        </p:nvSpPr>
        <p:spPr>
          <a:xfrm>
            <a:off x="9236512" y="378331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0035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5693B-4524-684C-AF5A-9E99CFA6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1566375"/>
            <a:ext cx="7022354" cy="4630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ECEFA-9E15-2845-B705-1F0E6D9D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programming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90238-15C7-CB4E-94BA-C8A8D64700D2}"/>
              </a:ext>
            </a:extLst>
          </p:cNvPr>
          <p:cNvSpPr txBox="1"/>
          <p:nvPr/>
        </p:nvSpPr>
        <p:spPr>
          <a:xfrm>
            <a:off x="8054788" y="4679577"/>
            <a:ext cx="397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00110101 0111010 10110000 10100100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90274-7C7C-7141-BCD6-1A83AB0D4AFE}"/>
              </a:ext>
            </a:extLst>
          </p:cNvPr>
          <p:cNvSpPr txBox="1"/>
          <p:nvPr/>
        </p:nvSpPr>
        <p:spPr>
          <a:xfrm>
            <a:off x="8054788" y="3987515"/>
            <a:ext cx="30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        </a:t>
            </a:r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, </a:t>
            </a:r>
            <a:r>
              <a:rPr lang="en-US" dirty="0" err="1"/>
              <a:t>edx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8E45BF-0126-5E44-A2A2-1765222AD23A}"/>
              </a:ext>
            </a:extLst>
          </p:cNvPr>
          <p:cNvCxnSpPr>
            <a:stCxn id="7" idx="1"/>
          </p:cNvCxnSpPr>
          <p:nvPr/>
        </p:nvCxnSpPr>
        <p:spPr>
          <a:xfrm flipH="1">
            <a:off x="7059706" y="4172181"/>
            <a:ext cx="995082" cy="0"/>
          </a:xfrm>
          <a:prstGeom prst="line">
            <a:avLst/>
          </a:prstGeom>
          <a:ln w="190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34C8D-57E9-5149-A573-FA8385F2AE31}"/>
              </a:ext>
            </a:extLst>
          </p:cNvPr>
          <p:cNvCxnSpPr>
            <a:cxnSpLocks/>
          </p:cNvCxnSpPr>
          <p:nvPr/>
        </p:nvCxnSpPr>
        <p:spPr>
          <a:xfrm flipH="1">
            <a:off x="7302588" y="4856460"/>
            <a:ext cx="752200" cy="0"/>
          </a:xfrm>
          <a:prstGeom prst="line">
            <a:avLst/>
          </a:prstGeom>
          <a:ln w="190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A8D3BA-380C-D54E-A05F-4919D6ED0AC0}"/>
              </a:ext>
            </a:extLst>
          </p:cNvPr>
          <p:cNvSpPr txBox="1"/>
          <p:nvPr/>
        </p:nvSpPr>
        <p:spPr>
          <a:xfrm>
            <a:off x="8187196" y="2412608"/>
            <a:ext cx="185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B92134-D482-A640-B006-C47FB58E8BF3}"/>
              </a:ext>
            </a:extLst>
          </p:cNvPr>
          <p:cNvCxnSpPr>
            <a:cxnSpLocks/>
          </p:cNvCxnSpPr>
          <p:nvPr/>
        </p:nvCxnSpPr>
        <p:spPr>
          <a:xfrm flipH="1">
            <a:off x="6578171" y="3012773"/>
            <a:ext cx="1476617" cy="0"/>
          </a:xfrm>
          <a:prstGeom prst="line">
            <a:avLst/>
          </a:prstGeom>
          <a:ln w="190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83A0090-4BC4-804E-ADA8-9AC5D7DA4D80}"/>
              </a:ext>
            </a:extLst>
          </p:cNvPr>
          <p:cNvSpPr/>
          <p:nvPr/>
        </p:nvSpPr>
        <p:spPr>
          <a:xfrm>
            <a:off x="460936" y="1819102"/>
            <a:ext cx="2378091" cy="137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5670B-B8F3-844D-9590-B7CB547E6CB4}"/>
              </a:ext>
            </a:extLst>
          </p:cNvPr>
          <p:cNvSpPr txBox="1"/>
          <p:nvPr/>
        </p:nvSpPr>
        <p:spPr>
          <a:xfrm>
            <a:off x="4872034" y="6502956"/>
            <a:ext cx="732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https://</a:t>
            </a:r>
            <a:r>
              <a:rPr lang="en-US" dirty="0" err="1">
                <a:solidFill>
                  <a:schemeClr val="accent3"/>
                </a:solidFill>
              </a:rPr>
              <a:t>thebittheories.com</a:t>
            </a:r>
            <a:r>
              <a:rPr lang="en-US" dirty="0">
                <a:solidFill>
                  <a:schemeClr val="accent3"/>
                </a:solidFill>
              </a:rPr>
              <a:t>/levels-of-programming-languages-b6a38a68c0f2</a:t>
            </a:r>
          </a:p>
        </p:txBody>
      </p:sp>
    </p:spTree>
    <p:extLst>
      <p:ext uri="{BB962C8B-B14F-4D97-AF65-F5344CB8AC3E}">
        <p14:creationId xmlns:p14="http://schemas.microsoft.com/office/powerpoint/2010/main" val="31192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42AA-F13C-964B-8724-21B167CF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 vs interpreted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24EE-B732-F74C-8E35-77EE94BF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08" y="1949329"/>
            <a:ext cx="4769864" cy="1182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304FE-F728-634E-8FF3-24EC48237213}"/>
              </a:ext>
            </a:extLst>
          </p:cNvPr>
          <p:cNvSpPr txBox="1"/>
          <p:nvPr/>
        </p:nvSpPr>
        <p:spPr>
          <a:xfrm>
            <a:off x="7777650" y="6385999"/>
            <a:ext cx="441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http://</a:t>
            </a:r>
            <a:r>
              <a:rPr lang="en-US" dirty="0" err="1">
                <a:solidFill>
                  <a:schemeClr val="accent3"/>
                </a:solidFill>
              </a:rPr>
              <a:t>ikajic.github.io</a:t>
            </a:r>
            <a:r>
              <a:rPr lang="en-US" dirty="0">
                <a:solidFill>
                  <a:schemeClr val="accent3"/>
                </a:solidFill>
              </a:rPr>
              <a:t>/starting-with-python/#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86A0C-40E7-A64B-89F7-AE99780CB946}"/>
              </a:ext>
            </a:extLst>
          </p:cNvPr>
          <p:cNvSpPr txBox="1"/>
          <p:nvPr/>
        </p:nvSpPr>
        <p:spPr>
          <a:xfrm>
            <a:off x="281354" y="2883876"/>
            <a:ext cx="1437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High level</a:t>
            </a:r>
          </a:p>
          <a:p>
            <a:pPr algn="ctr"/>
            <a:r>
              <a:rPr lang="en-US" sz="2400" b="1" dirty="0"/>
              <a:t>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CE472-A0F3-5643-BD0C-3621843713AB}"/>
              </a:ext>
            </a:extLst>
          </p:cNvPr>
          <p:cNvSpPr txBox="1"/>
          <p:nvPr/>
        </p:nvSpPr>
        <p:spPr>
          <a:xfrm>
            <a:off x="2129240" y="2150009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Compiled</a:t>
            </a:r>
          </a:p>
          <a:p>
            <a:pPr algn="ctr"/>
            <a:r>
              <a:rPr lang="en-US" sz="2400" dirty="0"/>
              <a:t>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2BC02-9790-B843-8378-3729B502E22E}"/>
              </a:ext>
            </a:extLst>
          </p:cNvPr>
          <p:cNvSpPr txBox="1"/>
          <p:nvPr/>
        </p:nvSpPr>
        <p:spPr>
          <a:xfrm>
            <a:off x="2009432" y="3714873"/>
            <a:ext cx="1613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Interpreted</a:t>
            </a:r>
          </a:p>
          <a:p>
            <a:pPr algn="ctr"/>
            <a:r>
              <a:rPr lang="en-US" sz="2400" dirty="0"/>
              <a:t>language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AAB7D-528A-2445-8B24-1D5185CB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07" y="3575759"/>
            <a:ext cx="4769864" cy="114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E867C9-57BD-144B-B4EA-64D5ED11E700}"/>
              </a:ext>
            </a:extLst>
          </p:cNvPr>
          <p:cNvSpPr txBox="1"/>
          <p:nvPr/>
        </p:nvSpPr>
        <p:spPr>
          <a:xfrm>
            <a:off x="3787548" y="2068698"/>
            <a:ext cx="2352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C, Java, Julia,</a:t>
            </a:r>
          </a:p>
          <a:p>
            <a:r>
              <a:rPr lang="en-US" sz="2000" dirty="0"/>
              <a:t>Visual Basic, Fortran,</a:t>
            </a:r>
          </a:p>
          <a:p>
            <a:r>
              <a:rPr lang="en-US" sz="2000" dirty="0"/>
              <a:t>etc.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C4D6-336F-7747-BDBF-C506666137F8}"/>
              </a:ext>
            </a:extLst>
          </p:cNvPr>
          <p:cNvSpPr txBox="1"/>
          <p:nvPr/>
        </p:nvSpPr>
        <p:spPr>
          <a:xfrm>
            <a:off x="3787548" y="3628119"/>
            <a:ext cx="2352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Python, Perl, R,</a:t>
            </a:r>
          </a:p>
          <a:p>
            <a:r>
              <a:rPr lang="en-US" sz="2000" dirty="0"/>
              <a:t>PHP, JavaScript,</a:t>
            </a:r>
          </a:p>
          <a:p>
            <a:r>
              <a:rPr lang="en-US" sz="2000" dirty="0"/>
              <a:t>Bash,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25458-1BFB-3C42-A6F4-9D3F6A744A01}"/>
              </a:ext>
            </a:extLst>
          </p:cNvPr>
          <p:cNvSpPr/>
          <p:nvPr/>
        </p:nvSpPr>
        <p:spPr>
          <a:xfrm>
            <a:off x="1849869" y="3429769"/>
            <a:ext cx="9010389" cy="1387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659D-FFD3-4843-939A-6A7B91C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are there so </a:t>
            </a:r>
            <a:r>
              <a:rPr lang="en-US" dirty="0"/>
              <a:t>many different languages?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B15BD-27CC-DF4C-921A-C5C9E465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40" y="1464802"/>
            <a:ext cx="4826119" cy="4813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3E175-583D-1543-83C3-A88967FE91CC}"/>
              </a:ext>
            </a:extLst>
          </p:cNvPr>
          <p:cNvSpPr txBox="1"/>
          <p:nvPr/>
        </p:nvSpPr>
        <p:spPr>
          <a:xfrm>
            <a:off x="1184944" y="6284571"/>
            <a:ext cx="98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https://</a:t>
            </a:r>
            <a:r>
              <a:rPr lang="en-US" dirty="0" err="1">
                <a:solidFill>
                  <a:schemeClr val="accent3"/>
                </a:solidFill>
              </a:rPr>
              <a:t>www.amazon.com</a:t>
            </a:r>
            <a:r>
              <a:rPr lang="en-US" dirty="0">
                <a:solidFill>
                  <a:schemeClr val="accent3"/>
                </a:solidFill>
              </a:rPr>
              <a:t>/Programming-Languages-Wall-Wallmonkeys-WM133928/</a:t>
            </a:r>
            <a:r>
              <a:rPr lang="en-US" dirty="0" err="1">
                <a:solidFill>
                  <a:schemeClr val="accent3"/>
                </a:solidFill>
              </a:rPr>
              <a:t>dp</a:t>
            </a:r>
            <a:r>
              <a:rPr lang="en-US" dirty="0">
                <a:solidFill>
                  <a:schemeClr val="accent3"/>
                </a:solidFill>
              </a:rPr>
              <a:t>/B00PM5TM6Q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13658-2776-5F4C-8BC0-9A0C173955CD}"/>
              </a:ext>
            </a:extLst>
          </p:cNvPr>
          <p:cNvSpPr txBox="1"/>
          <p:nvPr/>
        </p:nvSpPr>
        <p:spPr>
          <a:xfrm>
            <a:off x="409073" y="1058342"/>
            <a:ext cx="11464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must have a better reason than filling up a wallpaper to create a new programming language.. Or not???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C3EA2-E33E-E743-92E5-0C9FAD4DEB70}"/>
              </a:ext>
            </a:extLst>
          </p:cNvPr>
          <p:cNvSpPr txBox="1"/>
          <p:nvPr/>
        </p:nvSpPr>
        <p:spPr>
          <a:xfrm>
            <a:off x="11687866" y="1058342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659D-FFD3-4843-939A-6A7B91C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so many flour based foods???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02831-7C3A-C54D-8997-F0E7A03C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5" y="1387299"/>
            <a:ext cx="1665288" cy="1665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447A5-D66C-AE49-A706-A61914C8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9" y="3145225"/>
            <a:ext cx="1587500" cy="144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317D9-E67C-6445-970F-23D9712E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2" y="5088483"/>
            <a:ext cx="1907381" cy="126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CB448-547C-DA40-89EE-0A30A4269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32" y="1612015"/>
            <a:ext cx="1400175" cy="140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C9ABE-5949-D645-B39B-C1B4F67DC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848" y="1615322"/>
            <a:ext cx="2137103" cy="1183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E537E-F9EE-2E44-B8FD-703720819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817" y="1614194"/>
            <a:ext cx="2357845" cy="1185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C2D1DA-BD4E-2644-A34D-990302AAC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2" y="3363795"/>
            <a:ext cx="1756673" cy="1323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BC877-CBBE-944E-B6F2-1D7AD9FAF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2" y="4935455"/>
            <a:ext cx="1756673" cy="1323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0DD2A-C0C6-0D4C-8FFB-CF1DD3C16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96826" y="3299336"/>
            <a:ext cx="1479553" cy="1119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FC545-154D-A24B-81DE-8EBAB2E7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31" y="4937757"/>
            <a:ext cx="2058254" cy="136756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6D63FBE-EACB-2346-8C20-940FB12399A2}"/>
              </a:ext>
            </a:extLst>
          </p:cNvPr>
          <p:cNvSpPr/>
          <p:nvPr/>
        </p:nvSpPr>
        <p:spPr>
          <a:xfrm>
            <a:off x="2175567" y="2098494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532C50-3F4E-144C-B5F1-32E5ED4EECF1}"/>
              </a:ext>
            </a:extLst>
          </p:cNvPr>
          <p:cNvSpPr/>
          <p:nvPr/>
        </p:nvSpPr>
        <p:spPr>
          <a:xfrm>
            <a:off x="5705742" y="2098493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592EECF-B99D-BA40-A17F-ECC0BF8AAD6E}"/>
              </a:ext>
            </a:extLst>
          </p:cNvPr>
          <p:cNvSpPr/>
          <p:nvPr/>
        </p:nvSpPr>
        <p:spPr>
          <a:xfrm>
            <a:off x="8265511" y="2098492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ED6A985-30FB-804F-8BBC-5705810BAF24}"/>
              </a:ext>
            </a:extLst>
          </p:cNvPr>
          <p:cNvSpPr/>
          <p:nvPr/>
        </p:nvSpPr>
        <p:spPr>
          <a:xfrm>
            <a:off x="3021044" y="3721091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225CB06-87EA-454E-A5B9-FBD04900B936}"/>
              </a:ext>
            </a:extLst>
          </p:cNvPr>
          <p:cNvSpPr/>
          <p:nvPr/>
        </p:nvSpPr>
        <p:spPr>
          <a:xfrm>
            <a:off x="7525487" y="3705468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89C05FB-9485-6D44-9FF2-02356A2B1E8D}"/>
              </a:ext>
            </a:extLst>
          </p:cNvPr>
          <p:cNvSpPr/>
          <p:nvPr/>
        </p:nvSpPr>
        <p:spPr>
          <a:xfrm>
            <a:off x="3021044" y="5294928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0C8A90-E978-FD44-93BE-343079E8A9B7}"/>
              </a:ext>
            </a:extLst>
          </p:cNvPr>
          <p:cNvSpPr/>
          <p:nvPr/>
        </p:nvSpPr>
        <p:spPr>
          <a:xfrm>
            <a:off x="7525487" y="5294928"/>
            <a:ext cx="935386" cy="4272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891111-7BA9-0546-BB37-CF7D83C043E5}"/>
              </a:ext>
            </a:extLst>
          </p:cNvPr>
          <p:cNvSpPr txBox="1"/>
          <p:nvPr/>
        </p:nvSpPr>
        <p:spPr>
          <a:xfrm>
            <a:off x="382326" y="1150862"/>
            <a:ext cx="737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C++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9DDED-C784-8C4B-B9A6-4A945622BC21}"/>
              </a:ext>
            </a:extLst>
          </p:cNvPr>
          <p:cNvSpPr txBox="1"/>
          <p:nvPr/>
        </p:nvSpPr>
        <p:spPr>
          <a:xfrm>
            <a:off x="382325" y="290527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56F55-5428-5247-B253-1BAC52FD9D35}"/>
              </a:ext>
            </a:extLst>
          </p:cNvPr>
          <p:cNvSpPr txBox="1"/>
          <p:nvPr/>
        </p:nvSpPr>
        <p:spPr>
          <a:xfrm>
            <a:off x="382325" y="4598812"/>
            <a:ext cx="125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Python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8CDF8-6C56-404E-A5D4-0091527E84C8}"/>
              </a:ext>
            </a:extLst>
          </p:cNvPr>
          <p:cNvSpPr txBox="1"/>
          <p:nvPr/>
        </p:nvSpPr>
        <p:spPr>
          <a:xfrm>
            <a:off x="6684532" y="12041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F55D6-98E4-9048-85A3-06B52956A11A}"/>
              </a:ext>
            </a:extLst>
          </p:cNvPr>
          <p:cNvSpPr txBox="1"/>
          <p:nvPr/>
        </p:nvSpPr>
        <p:spPr>
          <a:xfrm>
            <a:off x="4815885" y="2840575"/>
            <a:ext cx="18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Interpreter</a:t>
            </a:r>
          </a:p>
        </p:txBody>
      </p:sp>
    </p:spTree>
    <p:extLst>
      <p:ext uri="{BB962C8B-B14F-4D97-AF65-F5344CB8AC3E}">
        <p14:creationId xmlns:p14="http://schemas.microsoft.com/office/powerpoint/2010/main" val="18183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370F-3451-A042-8B09-15D1AEF5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programming languages used in Bioinformatics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ABCF82-E306-A84D-8F7A-2419FAC13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910208"/>
              </p:ext>
            </p:extLst>
          </p:nvPr>
        </p:nvGraphicFramePr>
        <p:xfrm>
          <a:off x="370284" y="1311269"/>
          <a:ext cx="11451432" cy="2495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630">
                  <a:extLst>
                    <a:ext uri="{9D8B030D-6E8A-4147-A177-3AD203B41FA5}">
                      <a16:colId xmlns:a16="http://schemas.microsoft.com/office/drawing/2014/main" val="661934289"/>
                    </a:ext>
                  </a:extLst>
                </a:gridCol>
                <a:gridCol w="7592500">
                  <a:extLst>
                    <a:ext uri="{9D8B030D-6E8A-4147-A177-3AD203B41FA5}">
                      <a16:colId xmlns:a16="http://schemas.microsoft.com/office/drawing/2014/main" val="4199273084"/>
                    </a:ext>
                  </a:extLst>
                </a:gridCol>
                <a:gridCol w="2652302">
                  <a:extLst>
                    <a:ext uri="{9D8B030D-6E8A-4147-A177-3AD203B41FA5}">
                      <a16:colId xmlns:a16="http://schemas.microsoft.com/office/drawing/2014/main" val="4138128608"/>
                    </a:ext>
                  </a:extLst>
                </a:gridCol>
              </a:tblGrid>
              <a:tr h="43338"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Advantages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Disadvantages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1205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R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Open-source, various packages for statistical analysis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Slow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40428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Python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Various libraries data analysis, top machine learning language, good code readability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6707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C++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Long developing 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7078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Java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Long developing 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10054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Bash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Specifically designed for Unix/Linus shell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8756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85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D1C9-3E8E-F349-B023-321C6C56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packages in 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693DBA-22FE-564D-87E9-D62DEEF33E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665305"/>
              </p:ext>
            </p:extLst>
          </p:nvPr>
        </p:nvGraphicFramePr>
        <p:xfrm>
          <a:off x="520622" y="1253331"/>
          <a:ext cx="8307391" cy="509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5060">
                  <a:extLst>
                    <a:ext uri="{9D8B030D-6E8A-4147-A177-3AD203B41FA5}">
                      <a16:colId xmlns:a16="http://schemas.microsoft.com/office/drawing/2014/main" val="2719257668"/>
                    </a:ext>
                  </a:extLst>
                </a:gridCol>
                <a:gridCol w="3192331">
                  <a:extLst>
                    <a:ext uri="{9D8B030D-6E8A-4147-A177-3AD203B41FA5}">
                      <a16:colId xmlns:a16="http://schemas.microsoft.com/office/drawing/2014/main" val="3586596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Purpose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Package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951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Learning 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Swirl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3460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Learning 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DataScienceR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1012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Bioinformatics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Bioconductor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90767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Graphic display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ggplot2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34555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Graphic annotation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ggrepel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4083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Phyloenetic</a:t>
                      </a:r>
                      <a:r>
                        <a:rPr lang="en-US" sz="2000" u="none" strike="noStrike" dirty="0">
                          <a:effectLst/>
                        </a:rPr>
                        <a:t> tree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ggtree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47309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3D visualization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rgl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5366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Heatmap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pheatmap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116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Data manipulation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dplyr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11621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Single-cell / other large gene expression datasets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clusterExperiment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9754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Pathway analsis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clusterprofiler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482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Differential analysis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DEseq2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028895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028454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7562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087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E85A60-1EE4-B344-BC3D-57609099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56" y="1445836"/>
            <a:ext cx="1892299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5F12B-E9E3-FD44-81CD-4A325E26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06" y="3524900"/>
            <a:ext cx="2692400" cy="1046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EC722-9E86-F045-BE3C-0A44B5375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747" y="4745300"/>
            <a:ext cx="1582917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1387</Words>
  <Application>Microsoft Macintosh PowerPoint</Application>
  <PresentationFormat>Widescreen</PresentationFormat>
  <Paragraphs>420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         introduction</vt:lpstr>
      <vt:lpstr>Using sticky notes for feedback</vt:lpstr>
      <vt:lpstr>Get course material</vt:lpstr>
      <vt:lpstr>Classification of programming languages</vt:lpstr>
      <vt:lpstr>Compiled language vs interpreted language</vt:lpstr>
      <vt:lpstr>Why are there so many different languages?</vt:lpstr>
      <vt:lpstr>Why are there so many flour based foods???</vt:lpstr>
      <vt:lpstr>Comparison of programming languages used in Bioinformatics</vt:lpstr>
      <vt:lpstr>Popular packages in R</vt:lpstr>
      <vt:lpstr>Contents</vt:lpstr>
      <vt:lpstr>R basic syntax</vt:lpstr>
      <vt:lpstr>R objects </vt:lpstr>
      <vt:lpstr>Data types</vt:lpstr>
      <vt:lpstr>Data type conversion</vt:lpstr>
      <vt:lpstr>Basic functions for objects</vt:lpstr>
      <vt:lpstr>Practice 2.1 !</vt:lpstr>
      <vt:lpstr>Basic data operations</vt:lpstr>
      <vt:lpstr>Common math built-in functions</vt:lpstr>
      <vt:lpstr>Control structures: If else</vt:lpstr>
      <vt:lpstr>Control structures: For and while</vt:lpstr>
      <vt:lpstr>Practice 2.2 !</vt:lpstr>
      <vt:lpstr>Assignment: Learn R by your self with Swirl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Huitian Diao</dc:creator>
  <cp:lastModifiedBy>Huitian Diao</cp:lastModifiedBy>
  <cp:revision>101</cp:revision>
  <dcterms:created xsi:type="dcterms:W3CDTF">2018-09-16T20:57:42Z</dcterms:created>
  <dcterms:modified xsi:type="dcterms:W3CDTF">2018-09-25T14:56:07Z</dcterms:modified>
</cp:coreProperties>
</file>